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A1553D-654A-4B8D-8783-520A1994CE55}">
  <a:tblStyle styleId="{23A1553D-654A-4B8D-8783-520A1994CE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532cd5c6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b532cd5c6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7136fee2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7136fee2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136fee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136fee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6fcf59a5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6fcf59a5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6fcf59a5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6fcf59a5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7136fee2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7136fee2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cf59a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6fcf59a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7136fee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7136fee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fcf59a5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6fcf59a5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6fcf59a5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6fcf59a5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6fcf59a5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6fcf59a5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7136fee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7136fee2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6fcf59a5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6fcf59a5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6fcf59a5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6fcf59a5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6fcf59a5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6fcf59a5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6fcf59a5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6fcf59a5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6fcf59a5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6fcf59a5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6fcf59a5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6fcf59a5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6fcf59a5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6fcf59a5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6fcf59a5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6fcf59a5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6fcf59a5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6fcf59a5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136ff0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136ff0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6fcf59a5f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6fcf59a5f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6fcf59a5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6fcf59a5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6fcf59a5f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6fcf59a5f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6fcf59a5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6fcf59a5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6fcf59a5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6fcf59a5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532cd5c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532cd5c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6fcf59a5f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6fcf59a5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fcf59a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fcf59a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fcf59a5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6fcf59a5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6fcf59a5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6fcf59a5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6fcf59a5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6fcf59a5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fcf59a5f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fcf59a5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Relationship Id="rId6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1489175" y="2586450"/>
            <a:ext cx="68973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Rami Wail, Ahmed Alaa, Mohamed Hatem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201600112 - 201600352-201600075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DG - FinFet: Project Presentation 2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by : Dr Amr Bayoumi.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Naneng 520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75" y="363013"/>
            <a:ext cx="39338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75" y="3617825"/>
            <a:ext cx="84296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equation </a:t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00" y="3294413"/>
            <a:ext cx="48958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50" y="1490575"/>
            <a:ext cx="526732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50" y="1633550"/>
            <a:ext cx="6887299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55" y="1581150"/>
            <a:ext cx="7024700" cy="283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 rotWithShape="1">
          <a:blip r:embed="rId4">
            <a:alphaModFix/>
          </a:blip>
          <a:srcRect b="23640" l="0" r="27546" t="0"/>
          <a:stretch/>
        </p:blipFill>
        <p:spPr>
          <a:xfrm>
            <a:off x="6570075" y="120150"/>
            <a:ext cx="1666500" cy="13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75" y="1188400"/>
            <a:ext cx="7908850" cy="2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circuit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200138"/>
            <a:ext cx="65055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87" y="1130875"/>
            <a:ext cx="5291225" cy="38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52025" y="11132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-voltage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75" y="1063375"/>
            <a:ext cx="71247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potential</a:t>
            </a:r>
            <a:endParaRPr/>
          </a:p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23925"/>
            <a:ext cx="71628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levels at drain</a:t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38" y="1247613"/>
            <a:ext cx="71342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457200" y="1200150"/>
            <a:ext cx="4740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FinFET(Fin Field Effect Transistor) named fin because the source /drain region form a fin on the silicon surface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prefered gate design in CMOS from 14 nm to 7 nm due to its many superior attributes.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2" y="1200150"/>
            <a:ext cx="3489350" cy="32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Energy levels at source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111450"/>
            <a:ext cx="71723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 per unit area drain </a:t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07638"/>
            <a:ext cx="71628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Charge per unit area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1097175"/>
            <a:ext cx="71247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25" y="1111450"/>
            <a:ext cx="71437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at drain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1106700"/>
            <a:ext cx="72294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currents</a:t>
            </a:r>
            <a:endParaRPr/>
          </a:p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125750"/>
            <a:ext cx="70675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tool</a:t>
            </a:r>
            <a:endParaRPr/>
          </a:p>
        </p:txBody>
      </p:sp>
      <p:sp>
        <p:nvSpPr>
          <p:cNvPr id="386" name="Google Shape;386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2"/>
          <p:cNvPicPr preferRelativeResize="0"/>
          <p:nvPr/>
        </p:nvPicPr>
        <p:blipFill rotWithShape="1">
          <a:blip r:embed="rId3">
            <a:alphaModFix/>
          </a:blip>
          <a:srcRect b="0" l="0" r="55444" t="0"/>
          <a:stretch/>
        </p:blipFill>
        <p:spPr>
          <a:xfrm>
            <a:off x="831025" y="777363"/>
            <a:ext cx="32848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2"/>
          <p:cNvPicPr preferRelativeResize="0"/>
          <p:nvPr/>
        </p:nvPicPr>
        <p:blipFill rotWithShape="1">
          <a:blip r:embed="rId4">
            <a:alphaModFix/>
          </a:blip>
          <a:srcRect b="23085" l="0" r="58438" t="31665"/>
          <a:stretch/>
        </p:blipFill>
        <p:spPr>
          <a:xfrm>
            <a:off x="5364625" y="512262"/>
            <a:ext cx="1982550" cy="1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674" y="2139075"/>
            <a:ext cx="3726450" cy="2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080" y="1929650"/>
            <a:ext cx="3406770" cy="30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2" y="583250"/>
            <a:ext cx="3380504" cy="16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50" y="490249"/>
            <a:ext cx="3488175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25" y="2312750"/>
            <a:ext cx="4480351" cy="21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400" y="2455800"/>
            <a:ext cx="4156999" cy="1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0" y="682375"/>
            <a:ext cx="4250149" cy="20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95" y="682375"/>
            <a:ext cx="4311006" cy="20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70" y="2768049"/>
            <a:ext cx="4250149" cy="20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600" y="2768050"/>
            <a:ext cx="4358744" cy="2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063375"/>
            <a:ext cx="4011000" cy="19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00" y="1102956"/>
            <a:ext cx="4011000" cy="18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50" y="3143400"/>
            <a:ext cx="3602249" cy="1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721" y="3143400"/>
            <a:ext cx="3530366" cy="1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75" y="1200150"/>
            <a:ext cx="7469225" cy="126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69" y="2601199"/>
            <a:ext cx="8242607" cy="10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</a:t>
            </a:r>
            <a:r>
              <a:rPr lang="en"/>
              <a:t> sde</a:t>
            </a:r>
            <a:endParaRPr/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0" y="758563"/>
            <a:ext cx="20574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50" y="611448"/>
            <a:ext cx="5922849" cy="2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075" y="3259125"/>
            <a:ext cx="48958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 sde</a:t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3" y="1063375"/>
            <a:ext cx="6016176" cy="29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 rotWithShape="1">
          <a:blip r:embed="rId4">
            <a:alphaModFix/>
          </a:blip>
          <a:srcRect b="0" l="0" r="0" t="32573"/>
          <a:stretch/>
        </p:blipFill>
        <p:spPr>
          <a:xfrm>
            <a:off x="6255975" y="1390400"/>
            <a:ext cx="2851425" cy="22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</a:t>
            </a:r>
            <a:r>
              <a:rPr lang="en"/>
              <a:t> sdevice</a:t>
            </a:r>
            <a:endParaRPr/>
          </a:p>
        </p:txBody>
      </p:sp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25" y="468449"/>
            <a:ext cx="2004275" cy="26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5" y="468450"/>
            <a:ext cx="3103875" cy="3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801" y="468450"/>
            <a:ext cx="3103875" cy="256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025" y="3119650"/>
            <a:ext cx="2608250" cy="1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276" y="3182775"/>
            <a:ext cx="1427775" cy="19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Partitioning</a:t>
            </a:r>
            <a:endParaRPr/>
          </a:p>
        </p:txBody>
      </p:sp>
      <p:sp>
        <p:nvSpPr>
          <p:cNvPr id="454" name="Google Shape;454;p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5" name="Google Shape;455;p69"/>
          <p:cNvGraphicFramePr/>
          <p:nvPr/>
        </p:nvGraphicFramePr>
        <p:xfrm>
          <a:off x="95250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{23A1553D-654A-4B8D-8783-520A1994CE55}</a:tableStyleId>
              </a:tblPr>
              <a:tblGrid>
                <a:gridCol w="1050675"/>
                <a:gridCol w="25688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Task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Rami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Ahmed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Mohamed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Verilog 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Quantum equations and calculations: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Discrete </a:t>
                      </a:r>
                      <a:r>
                        <a:rPr lang="en" sz="1100"/>
                        <a:t>energy</a:t>
                      </a:r>
                      <a:r>
                        <a:rPr lang="en" sz="1100"/>
                        <a:t> levels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Charge per unit area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Effective density of states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Energy levels with correction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Drain Current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Newton raphson solution: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vgs, vds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Phi_fp, Phi_ms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NR damped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Source and Drain potential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Diff, correction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Test circuit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Classical equations &amp; Parameters: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finfet module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 (constants)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 (variables)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Surface potential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Sentaurus sde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Geometry and profile: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Definitions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Locations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Parameters and contacts: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Contact initialization and colouring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Set contact edges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Doping and meshing: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Define profiles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Refinement size and placement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Sentaurus sdevice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File, electrode, physics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Plot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Math, solve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type="title"/>
          </p:nvPr>
        </p:nvSpPr>
        <p:spPr>
          <a:xfrm>
            <a:off x="457200" y="205975"/>
            <a:ext cx="8229600" cy="8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</a:t>
            </a:r>
            <a:endParaRPr sz="4100"/>
          </a:p>
        </p:txBody>
      </p:sp>
      <p:sp>
        <p:nvSpPr>
          <p:cNvPr id="461" name="Google Shape;461;p7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ctrTitle"/>
          </p:nvPr>
        </p:nvSpPr>
        <p:spPr>
          <a:xfrm>
            <a:off x="685800" y="714269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Damped newton raphson method</a:t>
            </a:r>
            <a:endParaRPr/>
          </a:p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534038"/>
            <a:ext cx="7058575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62" y="1816774"/>
            <a:ext cx="2738864" cy="1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 - Parameters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457200" y="87450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1563"/>
            <a:ext cx="348615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38" y="2373163"/>
            <a:ext cx="43529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2" y="874500"/>
            <a:ext cx="8866508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75" y="1463875"/>
            <a:ext cx="73723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646863"/>
            <a:ext cx="71913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equations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 rotWithShape="1">
          <a:blip r:embed="rId3">
            <a:alphaModFix/>
          </a:blip>
          <a:srcRect b="-9" l="0" r="0" t="6481"/>
          <a:stretch/>
        </p:blipFill>
        <p:spPr>
          <a:xfrm>
            <a:off x="2917550" y="1200152"/>
            <a:ext cx="3308900" cy="9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675" y="2317622"/>
            <a:ext cx="5646650" cy="1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825" y="3557275"/>
            <a:ext cx="3978350" cy="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00663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999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Custom 5">
      <a:dk1>
        <a:srgbClr val="000000"/>
      </a:dk1>
      <a:lt1>
        <a:srgbClr val="FFFFFF"/>
      </a:lt1>
      <a:dk2>
        <a:srgbClr val="00663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999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